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89" r:id="rId3"/>
    <p:sldId id="278" r:id="rId4"/>
    <p:sldId id="272" r:id="rId5"/>
    <p:sldId id="280" r:id="rId6"/>
    <p:sldId id="291" r:id="rId7"/>
    <p:sldId id="292" r:id="rId8"/>
    <p:sldId id="307" r:id="rId9"/>
    <p:sldId id="303" r:id="rId10"/>
    <p:sldId id="304" r:id="rId11"/>
    <p:sldId id="308" r:id="rId12"/>
    <p:sldId id="309" r:id="rId13"/>
    <p:sldId id="310" r:id="rId14"/>
    <p:sldId id="31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F2EF"/>
    <a:srgbClr val="FF3399"/>
    <a:srgbClr val="FFCCFF"/>
    <a:srgbClr val="FFFFFF"/>
    <a:srgbClr val="80CC1A"/>
    <a:srgbClr val="2CC1E4"/>
    <a:srgbClr val="CC66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110" autoAdjust="0"/>
    <p:restoredTop sz="94660"/>
  </p:normalViewPr>
  <p:slideViewPr>
    <p:cSldViewPr>
      <p:cViewPr>
        <p:scale>
          <a:sx n="70" d="100"/>
          <a:sy n="70" d="100"/>
        </p:scale>
        <p:origin x="-6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D9C59-EEA6-4293-92E7-922521AC9C4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CDC5B41-EECF-48C0-BA71-7A3FA55D68B5}">
      <dgm:prSet phldrT="[Текст]"/>
      <dgm:spPr/>
      <dgm:t>
        <a:bodyPr/>
        <a:lstStyle/>
        <a:p>
          <a:r>
            <a:rPr lang="ru-RU" dirty="0" smtClean="0"/>
            <a:t>Инициативная группа Украинских специалистов</a:t>
          </a:r>
          <a:endParaRPr lang="ru-RU" dirty="0"/>
        </a:p>
      </dgm:t>
    </dgm:pt>
    <dgm:pt modelId="{7BABC1CA-3230-4CC8-929D-3C0CA883179A}" type="parTrans" cxnId="{468FDC3B-EA97-47DC-A89A-A806AABAFD13}">
      <dgm:prSet/>
      <dgm:spPr/>
      <dgm:t>
        <a:bodyPr/>
        <a:lstStyle/>
        <a:p>
          <a:endParaRPr lang="ru-RU"/>
        </a:p>
      </dgm:t>
    </dgm:pt>
    <dgm:pt modelId="{313B99DB-8F76-46FD-B323-2E54E27858E2}" type="sibTrans" cxnId="{468FDC3B-EA97-47DC-A89A-A806AABAFD13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A5F76311-7DE3-465B-8301-5AD24262349C}">
      <dgm:prSet phldrT="[Текст]"/>
      <dgm:spPr/>
      <dgm:t>
        <a:bodyPr/>
        <a:lstStyle/>
        <a:p>
          <a:r>
            <a:rPr lang="ru-RU" dirty="0" smtClean="0"/>
            <a:t>Местное</a:t>
          </a:r>
          <a:r>
            <a:rPr lang="en-US" dirty="0" smtClean="0"/>
            <a:t> </a:t>
          </a:r>
          <a:r>
            <a:rPr lang="ru-RU" dirty="0" smtClean="0"/>
            <a:t>Предприятие </a:t>
          </a:r>
          <a:endParaRPr lang="ru-RU" dirty="0"/>
        </a:p>
      </dgm:t>
    </dgm:pt>
    <dgm:pt modelId="{DEE3E34D-63AD-488E-96B7-938A7F830662}" type="parTrans" cxnId="{E18D2310-C94A-450B-BBBF-BAC2F2B35BA7}">
      <dgm:prSet/>
      <dgm:spPr/>
      <dgm:t>
        <a:bodyPr/>
        <a:lstStyle/>
        <a:p>
          <a:endParaRPr lang="ru-RU"/>
        </a:p>
      </dgm:t>
    </dgm:pt>
    <dgm:pt modelId="{67D5A948-D487-4E4E-B807-04226F8D89DA}" type="sibTrans" cxnId="{E18D2310-C94A-450B-BBBF-BAC2F2B35BA7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6FEB7814-54DB-4609-A988-FEA85C6774E1}">
      <dgm:prSet phldrT="[Текст]"/>
      <dgm:spPr/>
      <dgm:t>
        <a:bodyPr/>
        <a:lstStyle/>
        <a:p>
          <a:r>
            <a:rPr lang="ru-RU" dirty="0" smtClean="0"/>
            <a:t>ООО «СИЛА»</a:t>
          </a:r>
          <a:endParaRPr lang="ru-RU" dirty="0"/>
        </a:p>
      </dgm:t>
    </dgm:pt>
    <dgm:pt modelId="{AF112E06-8F2E-4582-BA00-031B5F89F77F}" type="parTrans" cxnId="{09A52EBB-214C-417A-A442-36D529EF7A73}">
      <dgm:prSet/>
      <dgm:spPr/>
      <dgm:t>
        <a:bodyPr/>
        <a:lstStyle/>
        <a:p>
          <a:endParaRPr lang="ru-RU"/>
        </a:p>
      </dgm:t>
    </dgm:pt>
    <dgm:pt modelId="{26C0945F-CFED-49DF-BEBD-1271A329AF8F}" type="sibTrans" cxnId="{09A52EBB-214C-417A-A442-36D529EF7A73}">
      <dgm:prSet/>
      <dgm:spPr/>
      <dgm:t>
        <a:bodyPr/>
        <a:lstStyle/>
        <a:p>
          <a:endParaRPr lang="ru-RU"/>
        </a:p>
      </dgm:t>
    </dgm:pt>
    <dgm:pt modelId="{BDA3C59E-3CEF-403D-BCEC-730F9B8C6C1C}" type="pres">
      <dgm:prSet presAssocID="{DF4D9C59-EEA6-4293-92E7-922521AC9C4E}" presName="Name0" presStyleCnt="0">
        <dgm:presLayoutVars>
          <dgm:dir/>
          <dgm:resizeHandles val="exact"/>
        </dgm:presLayoutVars>
      </dgm:prSet>
      <dgm:spPr/>
    </dgm:pt>
    <dgm:pt modelId="{A003A5A2-97F2-43D4-96BE-91A4C6DAA234}" type="pres">
      <dgm:prSet presAssocID="{DF4D9C59-EEA6-4293-92E7-922521AC9C4E}" presName="vNodes" presStyleCnt="0"/>
      <dgm:spPr/>
    </dgm:pt>
    <dgm:pt modelId="{51CE8BB5-BF33-497E-B727-422DC989675D}" type="pres">
      <dgm:prSet presAssocID="{2CDC5B41-EECF-48C0-BA71-7A3FA55D68B5}" presName="node" presStyleLbl="node1" presStyleIdx="0" presStyleCnt="3" custScaleX="30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AFB99-22E7-430F-81B1-609BDB6D6CA4}" type="pres">
      <dgm:prSet presAssocID="{313B99DB-8F76-46FD-B323-2E54E27858E2}" presName="spacerT" presStyleCnt="0"/>
      <dgm:spPr/>
    </dgm:pt>
    <dgm:pt modelId="{7751EEBB-AE8F-4C55-8EE3-0BBB2E4224FD}" type="pres">
      <dgm:prSet presAssocID="{313B99DB-8F76-46FD-B323-2E54E27858E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124D557-A29B-45B1-84D4-320F790454ED}" type="pres">
      <dgm:prSet presAssocID="{313B99DB-8F76-46FD-B323-2E54E27858E2}" presName="spacerB" presStyleCnt="0"/>
      <dgm:spPr/>
    </dgm:pt>
    <dgm:pt modelId="{C720E6A5-58D4-46A6-8583-0962FE92D326}" type="pres">
      <dgm:prSet presAssocID="{A5F76311-7DE3-465B-8301-5AD24262349C}" presName="node" presStyleLbl="node1" presStyleIdx="1" presStyleCnt="3" custScaleX="299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E5D79-B94E-40CC-82FE-8A9FD173926D}" type="pres">
      <dgm:prSet presAssocID="{DF4D9C59-EEA6-4293-92E7-922521AC9C4E}" presName="sibTransLast" presStyleLbl="sibTrans2D1" presStyleIdx="1" presStyleCnt="2" custScaleX="240744" custLinFactX="-40143" custLinFactNeighborX="-100000"/>
      <dgm:spPr/>
      <dgm:t>
        <a:bodyPr/>
        <a:lstStyle/>
        <a:p>
          <a:endParaRPr lang="ru-RU"/>
        </a:p>
      </dgm:t>
    </dgm:pt>
    <dgm:pt modelId="{B3A1B218-D220-45F3-8424-054FDE3F4B2C}" type="pres">
      <dgm:prSet presAssocID="{DF4D9C59-EEA6-4293-92E7-922521AC9C4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58C3A6F-9ADB-4A1A-AB98-6A09C71A4F8E}" type="pres">
      <dgm:prSet presAssocID="{DF4D9C59-EEA6-4293-92E7-922521AC9C4E}" presName="lastNode" presStyleLbl="node1" presStyleIdx="2" presStyleCnt="3" custLinFactNeighborX="20224" custLinFactNeighborY="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074E4-15FC-4ABF-AC2F-5CE5079F8DB9}" type="presOf" srcId="{DF4D9C59-EEA6-4293-92E7-922521AC9C4E}" destId="{BDA3C59E-3CEF-403D-BCEC-730F9B8C6C1C}" srcOrd="0" destOrd="0" presId="urn:microsoft.com/office/officeart/2005/8/layout/equation2"/>
    <dgm:cxn modelId="{97787525-3427-4B94-A52E-6724D2635080}" type="presOf" srcId="{313B99DB-8F76-46FD-B323-2E54E27858E2}" destId="{7751EEBB-AE8F-4C55-8EE3-0BBB2E4224FD}" srcOrd="0" destOrd="0" presId="urn:microsoft.com/office/officeart/2005/8/layout/equation2"/>
    <dgm:cxn modelId="{09A52EBB-214C-417A-A442-36D529EF7A73}" srcId="{DF4D9C59-EEA6-4293-92E7-922521AC9C4E}" destId="{6FEB7814-54DB-4609-A988-FEA85C6774E1}" srcOrd="2" destOrd="0" parTransId="{AF112E06-8F2E-4582-BA00-031B5F89F77F}" sibTransId="{26C0945F-CFED-49DF-BEBD-1271A329AF8F}"/>
    <dgm:cxn modelId="{218E5474-B457-4362-970F-646867B64E08}" type="presOf" srcId="{67D5A948-D487-4E4E-B807-04226F8D89DA}" destId="{B3A1B218-D220-45F3-8424-054FDE3F4B2C}" srcOrd="1" destOrd="0" presId="urn:microsoft.com/office/officeart/2005/8/layout/equation2"/>
    <dgm:cxn modelId="{468FDC3B-EA97-47DC-A89A-A806AABAFD13}" srcId="{DF4D9C59-EEA6-4293-92E7-922521AC9C4E}" destId="{2CDC5B41-EECF-48C0-BA71-7A3FA55D68B5}" srcOrd="0" destOrd="0" parTransId="{7BABC1CA-3230-4CC8-929D-3C0CA883179A}" sibTransId="{313B99DB-8F76-46FD-B323-2E54E27858E2}"/>
    <dgm:cxn modelId="{E18D2310-C94A-450B-BBBF-BAC2F2B35BA7}" srcId="{DF4D9C59-EEA6-4293-92E7-922521AC9C4E}" destId="{A5F76311-7DE3-465B-8301-5AD24262349C}" srcOrd="1" destOrd="0" parTransId="{DEE3E34D-63AD-488E-96B7-938A7F830662}" sibTransId="{67D5A948-D487-4E4E-B807-04226F8D89DA}"/>
    <dgm:cxn modelId="{EB2D7A60-778E-4E19-9EA4-214AC880D80F}" type="presOf" srcId="{2CDC5B41-EECF-48C0-BA71-7A3FA55D68B5}" destId="{51CE8BB5-BF33-497E-B727-422DC989675D}" srcOrd="0" destOrd="0" presId="urn:microsoft.com/office/officeart/2005/8/layout/equation2"/>
    <dgm:cxn modelId="{C444B0A3-AE79-4AA2-8CBB-2B262A82BF27}" type="presOf" srcId="{A5F76311-7DE3-465B-8301-5AD24262349C}" destId="{C720E6A5-58D4-46A6-8583-0962FE92D326}" srcOrd="0" destOrd="0" presId="urn:microsoft.com/office/officeart/2005/8/layout/equation2"/>
    <dgm:cxn modelId="{29F7C467-D036-472D-85DC-3E0E982F06E0}" type="presOf" srcId="{6FEB7814-54DB-4609-A988-FEA85C6774E1}" destId="{C58C3A6F-9ADB-4A1A-AB98-6A09C71A4F8E}" srcOrd="0" destOrd="0" presId="urn:microsoft.com/office/officeart/2005/8/layout/equation2"/>
    <dgm:cxn modelId="{45E298DF-2AD5-456C-B1A8-991747EC2466}" type="presOf" srcId="{67D5A948-D487-4E4E-B807-04226F8D89DA}" destId="{12EE5D79-B94E-40CC-82FE-8A9FD173926D}" srcOrd="0" destOrd="0" presId="urn:microsoft.com/office/officeart/2005/8/layout/equation2"/>
    <dgm:cxn modelId="{2D0B9E03-5720-46E1-8154-6F8BD01C7B66}" type="presParOf" srcId="{BDA3C59E-3CEF-403D-BCEC-730F9B8C6C1C}" destId="{A003A5A2-97F2-43D4-96BE-91A4C6DAA234}" srcOrd="0" destOrd="0" presId="urn:microsoft.com/office/officeart/2005/8/layout/equation2"/>
    <dgm:cxn modelId="{3C2C29CF-6A11-472A-9125-D69BCEE720A0}" type="presParOf" srcId="{A003A5A2-97F2-43D4-96BE-91A4C6DAA234}" destId="{51CE8BB5-BF33-497E-B727-422DC989675D}" srcOrd="0" destOrd="0" presId="urn:microsoft.com/office/officeart/2005/8/layout/equation2"/>
    <dgm:cxn modelId="{E6945ABC-2C47-41BC-83E7-10861F35C403}" type="presParOf" srcId="{A003A5A2-97F2-43D4-96BE-91A4C6DAA234}" destId="{477AFB99-22E7-430F-81B1-609BDB6D6CA4}" srcOrd="1" destOrd="0" presId="urn:microsoft.com/office/officeart/2005/8/layout/equation2"/>
    <dgm:cxn modelId="{06A84CDF-E237-4804-9F40-9CD1080B98DA}" type="presParOf" srcId="{A003A5A2-97F2-43D4-96BE-91A4C6DAA234}" destId="{7751EEBB-AE8F-4C55-8EE3-0BBB2E4224FD}" srcOrd="2" destOrd="0" presId="urn:microsoft.com/office/officeart/2005/8/layout/equation2"/>
    <dgm:cxn modelId="{80E8E7A5-1D47-4DC8-8897-C4FC2C8E6E15}" type="presParOf" srcId="{A003A5A2-97F2-43D4-96BE-91A4C6DAA234}" destId="{4124D557-A29B-45B1-84D4-320F790454ED}" srcOrd="3" destOrd="0" presId="urn:microsoft.com/office/officeart/2005/8/layout/equation2"/>
    <dgm:cxn modelId="{E5D97A33-F422-4227-AA94-50F43BF1B5BE}" type="presParOf" srcId="{A003A5A2-97F2-43D4-96BE-91A4C6DAA234}" destId="{C720E6A5-58D4-46A6-8583-0962FE92D326}" srcOrd="4" destOrd="0" presId="urn:microsoft.com/office/officeart/2005/8/layout/equation2"/>
    <dgm:cxn modelId="{A9832A8A-6003-4987-BDDB-266D898F4E29}" type="presParOf" srcId="{BDA3C59E-3CEF-403D-BCEC-730F9B8C6C1C}" destId="{12EE5D79-B94E-40CC-82FE-8A9FD173926D}" srcOrd="1" destOrd="0" presId="urn:microsoft.com/office/officeart/2005/8/layout/equation2"/>
    <dgm:cxn modelId="{6D432038-1578-48AC-9D28-6E34C347C0E6}" type="presParOf" srcId="{12EE5D79-B94E-40CC-82FE-8A9FD173926D}" destId="{B3A1B218-D220-45F3-8424-054FDE3F4B2C}" srcOrd="0" destOrd="0" presId="urn:microsoft.com/office/officeart/2005/8/layout/equation2"/>
    <dgm:cxn modelId="{59106FF8-5EE3-49E6-8222-33C961D1BE3E}" type="presParOf" srcId="{BDA3C59E-3CEF-403D-BCEC-730F9B8C6C1C}" destId="{C58C3A6F-9ADB-4A1A-AB98-6A09C71A4F8E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D9C59-EEA6-4293-92E7-922521AC9C4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6FEB7814-54DB-4609-A988-FEA85C6774E1}">
      <dgm:prSet phldrT="[Текст]"/>
      <dgm:spPr/>
      <dgm:t>
        <a:bodyPr/>
        <a:lstStyle/>
        <a:p>
          <a:r>
            <a:rPr lang="ru-RU" dirty="0" smtClean="0"/>
            <a:t>ООО «СИЛА»</a:t>
          </a:r>
          <a:endParaRPr lang="ru-RU" dirty="0"/>
        </a:p>
      </dgm:t>
    </dgm:pt>
    <dgm:pt modelId="{AF112E06-8F2E-4582-BA00-031B5F89F77F}" type="parTrans" cxnId="{09A52EBB-214C-417A-A442-36D529EF7A73}">
      <dgm:prSet/>
      <dgm:spPr/>
      <dgm:t>
        <a:bodyPr/>
        <a:lstStyle/>
        <a:p>
          <a:endParaRPr lang="ru-RU"/>
        </a:p>
      </dgm:t>
    </dgm:pt>
    <dgm:pt modelId="{26C0945F-CFED-49DF-BEBD-1271A329AF8F}" type="sibTrans" cxnId="{09A52EBB-214C-417A-A442-36D529EF7A7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43EAC54-CE5C-4037-81E7-A7F1671A1818}">
      <dgm:prSet/>
      <dgm:spPr/>
      <dgm:t>
        <a:bodyPr/>
        <a:lstStyle/>
        <a:p>
          <a:r>
            <a:rPr lang="ru-RU" dirty="0" smtClean="0"/>
            <a:t>ЗАВОД</a:t>
          </a:r>
          <a:endParaRPr lang="ru-RU" dirty="0"/>
        </a:p>
      </dgm:t>
    </dgm:pt>
    <dgm:pt modelId="{34458BA5-02B5-4FC4-ACBB-38106E171263}" type="parTrans" cxnId="{FEB659F1-8900-4996-B766-E48185107498}">
      <dgm:prSet/>
      <dgm:spPr/>
      <dgm:t>
        <a:bodyPr/>
        <a:lstStyle/>
        <a:p>
          <a:endParaRPr lang="ru-RU"/>
        </a:p>
      </dgm:t>
    </dgm:pt>
    <dgm:pt modelId="{50807605-BE72-4678-8159-68766BA37B50}" type="sibTrans" cxnId="{FEB659F1-8900-4996-B766-E48185107498}">
      <dgm:prSet/>
      <dgm:spPr/>
      <dgm:t>
        <a:bodyPr/>
        <a:lstStyle/>
        <a:p>
          <a:endParaRPr lang="ru-RU"/>
        </a:p>
      </dgm:t>
    </dgm:pt>
    <dgm:pt modelId="{7E894D4F-F2F7-4842-887E-298C04E580A4}">
      <dgm:prSet/>
      <dgm:spPr/>
      <dgm:t>
        <a:bodyPr/>
        <a:lstStyle/>
        <a:p>
          <a:r>
            <a:rPr lang="ru-RU" dirty="0" smtClean="0"/>
            <a:t>ИНВЕСТОР</a:t>
          </a:r>
          <a:endParaRPr lang="ru-RU" dirty="0"/>
        </a:p>
      </dgm:t>
    </dgm:pt>
    <dgm:pt modelId="{0B2EF3AC-9651-4754-B377-9B9D8F9F6D4C}" type="parTrans" cxnId="{3F7C514A-CD22-4616-B5C8-C7FFCAA6B00D}">
      <dgm:prSet/>
      <dgm:spPr/>
      <dgm:t>
        <a:bodyPr/>
        <a:lstStyle/>
        <a:p>
          <a:endParaRPr lang="ru-RU"/>
        </a:p>
      </dgm:t>
    </dgm:pt>
    <dgm:pt modelId="{789A87C4-FEB2-4AE2-B5C1-5B9D26DC4DB9}" type="sibTrans" cxnId="{3F7C514A-CD22-4616-B5C8-C7FFCAA6B00D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BDA3C59E-3CEF-403D-BCEC-730F9B8C6C1C}" type="pres">
      <dgm:prSet presAssocID="{DF4D9C59-EEA6-4293-92E7-922521AC9C4E}" presName="Name0" presStyleCnt="0">
        <dgm:presLayoutVars>
          <dgm:dir/>
          <dgm:resizeHandles val="exact"/>
        </dgm:presLayoutVars>
      </dgm:prSet>
      <dgm:spPr/>
    </dgm:pt>
    <dgm:pt modelId="{A003A5A2-97F2-43D4-96BE-91A4C6DAA234}" type="pres">
      <dgm:prSet presAssocID="{DF4D9C59-EEA6-4293-92E7-922521AC9C4E}" presName="vNodes" presStyleCnt="0"/>
      <dgm:spPr/>
    </dgm:pt>
    <dgm:pt modelId="{F10B2C5E-A89B-453A-A75F-314AAA9BD82F}" type="pres">
      <dgm:prSet presAssocID="{7E894D4F-F2F7-4842-887E-298C04E580A4}" presName="node" presStyleLbl="node1" presStyleIdx="0" presStyleCnt="3" custScaleX="192066" custLinFactX="-149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85998-7180-4005-A540-20B52FE3F8F2}" type="pres">
      <dgm:prSet presAssocID="{789A87C4-FEB2-4AE2-B5C1-5B9D26DC4DB9}" presName="spacerT" presStyleCnt="0"/>
      <dgm:spPr/>
    </dgm:pt>
    <dgm:pt modelId="{E13396B2-672C-486A-B7B5-518ECEC07F24}" type="pres">
      <dgm:prSet presAssocID="{789A87C4-FEB2-4AE2-B5C1-5B9D26DC4DB9}" presName="sibTrans" presStyleLbl="sibTrans2D1" presStyleIdx="0" presStyleCnt="2" custAng="4818064" custLinFactNeighborX="5600" custLinFactNeighborY="-2323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691E4F97-FD65-469A-8B6F-40172CA3A42D}" type="pres">
      <dgm:prSet presAssocID="{789A87C4-FEB2-4AE2-B5C1-5B9D26DC4DB9}" presName="spacerB" presStyleCnt="0"/>
      <dgm:spPr/>
    </dgm:pt>
    <dgm:pt modelId="{19FF7CF7-1B69-44A8-B84D-D723C7BB6812}" type="pres">
      <dgm:prSet presAssocID="{6FEB7814-54DB-4609-A988-FEA85C6774E1}" presName="node" presStyleLbl="node1" presStyleIdx="1" presStyleCnt="3" custScaleX="78337" custScaleY="74665" custLinFactNeighborX="15547" custLinFactNeighborY="-95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E5D79-B94E-40CC-82FE-8A9FD173926D}" type="pres">
      <dgm:prSet presAssocID="{DF4D9C59-EEA6-4293-92E7-922521AC9C4E}" presName="sibTransLast" presStyleLbl="sibTrans2D1" presStyleIdx="1" presStyleCnt="2" custAng="20494566" custScaleX="190923" custScaleY="127584" custLinFactX="-20013" custLinFactY="45797" custLinFactNeighborX="-100000" custLinFactNeighborY="100000"/>
      <dgm:spPr/>
      <dgm:t>
        <a:bodyPr/>
        <a:lstStyle/>
        <a:p>
          <a:endParaRPr lang="ru-RU"/>
        </a:p>
      </dgm:t>
    </dgm:pt>
    <dgm:pt modelId="{B3A1B218-D220-45F3-8424-054FDE3F4B2C}" type="pres">
      <dgm:prSet presAssocID="{DF4D9C59-EEA6-4293-92E7-922521AC9C4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58C3A6F-9ADB-4A1A-AB98-6A09C71A4F8E}" type="pres">
      <dgm:prSet presAssocID="{DF4D9C59-EEA6-4293-92E7-922521AC9C4E}" presName="lastNode" presStyleLbl="node1" presStyleIdx="2" presStyleCnt="3" custScaleX="83155" custScaleY="65529" custLinFactNeighborX="-64677" custLinFactNeighborY="-2587">
        <dgm:presLayoutVars>
          <dgm:bulletEnabled val="1"/>
        </dgm:presLayoutVars>
      </dgm:prSet>
      <dgm:spPr>
        <a:prstGeom prst="right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7E33F58F-7466-42C0-9B20-A03D83D051FE}" type="presOf" srcId="{789A87C4-FEB2-4AE2-B5C1-5B9D26DC4DB9}" destId="{E13396B2-672C-486A-B7B5-518ECEC07F24}" srcOrd="0" destOrd="0" presId="urn:microsoft.com/office/officeart/2005/8/layout/equation2"/>
    <dgm:cxn modelId="{DEC953CE-43BF-4031-899E-D076A1DE698D}" type="presOf" srcId="{DF4D9C59-EEA6-4293-92E7-922521AC9C4E}" destId="{BDA3C59E-3CEF-403D-BCEC-730F9B8C6C1C}" srcOrd="0" destOrd="0" presId="urn:microsoft.com/office/officeart/2005/8/layout/equation2"/>
    <dgm:cxn modelId="{E14481DD-6A66-4797-BA7B-2CADFD762507}" type="presOf" srcId="{643EAC54-CE5C-4037-81E7-A7F1671A1818}" destId="{C58C3A6F-9ADB-4A1A-AB98-6A09C71A4F8E}" srcOrd="0" destOrd="0" presId="urn:microsoft.com/office/officeart/2005/8/layout/equation2"/>
    <dgm:cxn modelId="{A2681639-42B0-4653-8A46-00825439E675}" type="presOf" srcId="{7E894D4F-F2F7-4842-887E-298C04E580A4}" destId="{F10B2C5E-A89B-453A-A75F-314AAA9BD82F}" srcOrd="0" destOrd="0" presId="urn:microsoft.com/office/officeart/2005/8/layout/equation2"/>
    <dgm:cxn modelId="{3F7C514A-CD22-4616-B5C8-C7FFCAA6B00D}" srcId="{DF4D9C59-EEA6-4293-92E7-922521AC9C4E}" destId="{7E894D4F-F2F7-4842-887E-298C04E580A4}" srcOrd="0" destOrd="0" parTransId="{0B2EF3AC-9651-4754-B377-9B9D8F9F6D4C}" sibTransId="{789A87C4-FEB2-4AE2-B5C1-5B9D26DC4DB9}"/>
    <dgm:cxn modelId="{09A52EBB-214C-417A-A442-36D529EF7A73}" srcId="{DF4D9C59-EEA6-4293-92E7-922521AC9C4E}" destId="{6FEB7814-54DB-4609-A988-FEA85C6774E1}" srcOrd="1" destOrd="0" parTransId="{AF112E06-8F2E-4582-BA00-031B5F89F77F}" sibTransId="{26C0945F-CFED-49DF-BEBD-1271A329AF8F}"/>
    <dgm:cxn modelId="{6A0C4408-9558-4DAA-BB5F-172FA1E56E1D}" type="presOf" srcId="{26C0945F-CFED-49DF-BEBD-1271A329AF8F}" destId="{12EE5D79-B94E-40CC-82FE-8A9FD173926D}" srcOrd="0" destOrd="0" presId="urn:microsoft.com/office/officeart/2005/8/layout/equation2"/>
    <dgm:cxn modelId="{A7288CAC-EDEB-46C6-875A-9ED966CDA5F3}" type="presOf" srcId="{26C0945F-CFED-49DF-BEBD-1271A329AF8F}" destId="{B3A1B218-D220-45F3-8424-054FDE3F4B2C}" srcOrd="1" destOrd="0" presId="urn:microsoft.com/office/officeart/2005/8/layout/equation2"/>
    <dgm:cxn modelId="{FEB659F1-8900-4996-B766-E48185107498}" srcId="{DF4D9C59-EEA6-4293-92E7-922521AC9C4E}" destId="{643EAC54-CE5C-4037-81E7-A7F1671A1818}" srcOrd="2" destOrd="0" parTransId="{34458BA5-02B5-4FC4-ACBB-38106E171263}" sibTransId="{50807605-BE72-4678-8159-68766BA37B50}"/>
    <dgm:cxn modelId="{B52298D6-5C55-4D40-984B-5BFFC3D27FA1}" type="presOf" srcId="{6FEB7814-54DB-4609-A988-FEA85C6774E1}" destId="{19FF7CF7-1B69-44A8-B84D-D723C7BB6812}" srcOrd="0" destOrd="0" presId="urn:microsoft.com/office/officeart/2005/8/layout/equation2"/>
    <dgm:cxn modelId="{B84B9964-C697-498F-B8EE-7C9A30D83635}" type="presParOf" srcId="{BDA3C59E-3CEF-403D-BCEC-730F9B8C6C1C}" destId="{A003A5A2-97F2-43D4-96BE-91A4C6DAA234}" srcOrd="0" destOrd="0" presId="urn:microsoft.com/office/officeart/2005/8/layout/equation2"/>
    <dgm:cxn modelId="{625DF551-2EC3-4A01-9157-1E72F470778C}" type="presParOf" srcId="{A003A5A2-97F2-43D4-96BE-91A4C6DAA234}" destId="{F10B2C5E-A89B-453A-A75F-314AAA9BD82F}" srcOrd="0" destOrd="0" presId="urn:microsoft.com/office/officeart/2005/8/layout/equation2"/>
    <dgm:cxn modelId="{F8A12E61-C108-4A9E-86E4-DB886892C5BF}" type="presParOf" srcId="{A003A5A2-97F2-43D4-96BE-91A4C6DAA234}" destId="{21E85998-7180-4005-A540-20B52FE3F8F2}" srcOrd="1" destOrd="0" presId="urn:microsoft.com/office/officeart/2005/8/layout/equation2"/>
    <dgm:cxn modelId="{845AA73D-2118-4242-B306-C64C4D40E352}" type="presParOf" srcId="{A003A5A2-97F2-43D4-96BE-91A4C6DAA234}" destId="{E13396B2-672C-486A-B7B5-518ECEC07F24}" srcOrd="2" destOrd="0" presId="urn:microsoft.com/office/officeart/2005/8/layout/equation2"/>
    <dgm:cxn modelId="{FBF523F3-8B7B-487B-B2EC-D82CBA486964}" type="presParOf" srcId="{A003A5A2-97F2-43D4-96BE-91A4C6DAA234}" destId="{691E4F97-FD65-469A-8B6F-40172CA3A42D}" srcOrd="3" destOrd="0" presId="urn:microsoft.com/office/officeart/2005/8/layout/equation2"/>
    <dgm:cxn modelId="{F621E105-8C1F-4711-B0FE-2EF575C4B88A}" type="presParOf" srcId="{A003A5A2-97F2-43D4-96BE-91A4C6DAA234}" destId="{19FF7CF7-1B69-44A8-B84D-D723C7BB6812}" srcOrd="4" destOrd="0" presId="urn:microsoft.com/office/officeart/2005/8/layout/equation2"/>
    <dgm:cxn modelId="{34CABE2C-46BA-4895-950F-84D3BDC3B1C3}" type="presParOf" srcId="{BDA3C59E-3CEF-403D-BCEC-730F9B8C6C1C}" destId="{12EE5D79-B94E-40CC-82FE-8A9FD173926D}" srcOrd="1" destOrd="0" presId="urn:microsoft.com/office/officeart/2005/8/layout/equation2"/>
    <dgm:cxn modelId="{F1B8315C-2723-4EB8-9234-015C767BEAF8}" type="presParOf" srcId="{12EE5D79-B94E-40CC-82FE-8A9FD173926D}" destId="{B3A1B218-D220-45F3-8424-054FDE3F4B2C}" srcOrd="0" destOrd="0" presId="urn:microsoft.com/office/officeart/2005/8/layout/equation2"/>
    <dgm:cxn modelId="{07EB9A19-0E3C-41A4-AA2B-78247D6657B1}" type="presParOf" srcId="{BDA3C59E-3CEF-403D-BCEC-730F9B8C6C1C}" destId="{C58C3A6F-9ADB-4A1A-AB98-6A09C71A4F8E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CE8BB5-BF33-497E-B727-422DC989675D}">
      <dsp:nvSpPr>
        <dsp:cNvPr id="0" name=""/>
        <dsp:cNvSpPr/>
      </dsp:nvSpPr>
      <dsp:spPr>
        <a:xfrm>
          <a:off x="175" y="420437"/>
          <a:ext cx="3880657" cy="1282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Инициативная группа Украинских специалистов</a:t>
          </a:r>
          <a:endParaRPr lang="ru-RU" sz="2100" kern="1200" dirty="0"/>
        </a:p>
      </dsp:txBody>
      <dsp:txXfrm>
        <a:off x="175" y="420437"/>
        <a:ext cx="3880657" cy="1282395"/>
      </dsp:txXfrm>
    </dsp:sp>
    <dsp:sp modelId="{7751EEBB-AE8F-4C55-8EE3-0BBB2E4224FD}">
      <dsp:nvSpPr>
        <dsp:cNvPr id="0" name=""/>
        <dsp:cNvSpPr/>
      </dsp:nvSpPr>
      <dsp:spPr>
        <a:xfrm>
          <a:off x="1568609" y="1806964"/>
          <a:ext cx="743789" cy="743789"/>
        </a:xfrm>
        <a:prstGeom prst="mathPlus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568609" y="1806964"/>
        <a:ext cx="743789" cy="743789"/>
      </dsp:txXfrm>
    </dsp:sp>
    <dsp:sp modelId="{C720E6A5-58D4-46A6-8583-0962FE92D326}">
      <dsp:nvSpPr>
        <dsp:cNvPr id="0" name=""/>
        <dsp:cNvSpPr/>
      </dsp:nvSpPr>
      <dsp:spPr>
        <a:xfrm>
          <a:off x="19725" y="2654884"/>
          <a:ext cx="3841557" cy="1282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Местное</a:t>
          </a:r>
          <a:r>
            <a:rPr lang="en-US" sz="2100" kern="1200" dirty="0" smtClean="0"/>
            <a:t> </a:t>
          </a:r>
          <a:r>
            <a:rPr lang="ru-RU" sz="2100" kern="1200" dirty="0" smtClean="0"/>
            <a:t>Предприятие </a:t>
          </a:r>
          <a:endParaRPr lang="ru-RU" sz="2100" kern="1200" dirty="0"/>
        </a:p>
      </dsp:txBody>
      <dsp:txXfrm>
        <a:off x="19725" y="2654884"/>
        <a:ext cx="3841557" cy="1282395"/>
      </dsp:txXfrm>
    </dsp:sp>
    <dsp:sp modelId="{12EE5D79-B94E-40CC-82FE-8A9FD173926D}">
      <dsp:nvSpPr>
        <dsp:cNvPr id="0" name=""/>
        <dsp:cNvSpPr/>
      </dsp:nvSpPr>
      <dsp:spPr>
        <a:xfrm rot="10667">
          <a:off x="3214546" y="1947583"/>
          <a:ext cx="981994" cy="47705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667">
        <a:off x="3214546" y="1947583"/>
        <a:ext cx="981994" cy="477051"/>
      </dsp:txXfrm>
    </dsp:sp>
    <dsp:sp modelId="{C58C3A6F-9ADB-4A1A-AB98-6A09C71A4F8E}">
      <dsp:nvSpPr>
        <dsp:cNvPr id="0" name=""/>
        <dsp:cNvSpPr/>
      </dsp:nvSpPr>
      <dsp:spPr>
        <a:xfrm>
          <a:off x="4650446" y="908851"/>
          <a:ext cx="2564791" cy="2564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ООО «СИЛА»</a:t>
          </a:r>
          <a:endParaRPr lang="ru-RU" sz="3700" kern="1200" dirty="0"/>
        </a:p>
      </dsp:txBody>
      <dsp:txXfrm>
        <a:off x="4650446" y="908851"/>
        <a:ext cx="2564791" cy="25647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0B2C5E-A89B-453A-A75F-314AAA9BD82F}">
      <dsp:nvSpPr>
        <dsp:cNvPr id="0" name=""/>
        <dsp:cNvSpPr/>
      </dsp:nvSpPr>
      <dsp:spPr>
        <a:xfrm>
          <a:off x="0" y="4594"/>
          <a:ext cx="3410639" cy="1775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ИНВЕСТОР</a:t>
          </a:r>
          <a:endParaRPr lang="ru-RU" sz="2000" kern="1200" dirty="0"/>
        </a:p>
      </dsp:txBody>
      <dsp:txXfrm>
        <a:off x="0" y="4594"/>
        <a:ext cx="3410639" cy="1775764"/>
      </dsp:txXfrm>
    </dsp:sp>
    <dsp:sp modelId="{E13396B2-672C-486A-B7B5-518ECEC07F24}">
      <dsp:nvSpPr>
        <dsp:cNvPr id="0" name=""/>
        <dsp:cNvSpPr/>
      </dsp:nvSpPr>
      <dsp:spPr>
        <a:xfrm rot="4818064">
          <a:off x="1248114" y="1891055"/>
          <a:ext cx="1029943" cy="1029943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4818064">
        <a:off x="1248114" y="1891055"/>
        <a:ext cx="1029943" cy="1029943"/>
      </dsp:txXfrm>
    </dsp:sp>
    <dsp:sp modelId="{19FF7CF7-1B69-44A8-B84D-D723C7BB6812}">
      <dsp:nvSpPr>
        <dsp:cNvPr id="0" name=""/>
        <dsp:cNvSpPr/>
      </dsp:nvSpPr>
      <dsp:spPr>
        <a:xfrm>
          <a:off x="1285947" y="2960406"/>
          <a:ext cx="1391080" cy="1325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ООО «СИЛА»</a:t>
          </a:r>
          <a:endParaRPr lang="ru-RU" sz="2000" kern="1200" dirty="0"/>
        </a:p>
      </dsp:txBody>
      <dsp:txXfrm>
        <a:off x="1285947" y="2960406"/>
        <a:ext cx="1391080" cy="1325874"/>
      </dsp:txXfrm>
    </dsp:sp>
    <dsp:sp modelId="{12EE5D79-B94E-40CC-82FE-8A9FD173926D}">
      <dsp:nvSpPr>
        <dsp:cNvPr id="0" name=""/>
        <dsp:cNvSpPr/>
      </dsp:nvSpPr>
      <dsp:spPr>
        <a:xfrm rot="20474454">
          <a:off x="2968797" y="2675050"/>
          <a:ext cx="713046" cy="84279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0474454">
        <a:off x="2968797" y="2675050"/>
        <a:ext cx="713046" cy="842799"/>
      </dsp:txXfrm>
    </dsp:sp>
    <dsp:sp modelId="{C58C3A6F-9ADB-4A1A-AB98-6A09C71A4F8E}">
      <dsp:nvSpPr>
        <dsp:cNvPr id="0" name=""/>
        <dsp:cNvSpPr/>
      </dsp:nvSpPr>
      <dsp:spPr>
        <a:xfrm>
          <a:off x="4115253" y="959059"/>
          <a:ext cx="2953273" cy="2327281"/>
        </a:xfrm>
        <a:prstGeom prst="right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ЗАВОД</a:t>
          </a:r>
          <a:endParaRPr lang="ru-RU" sz="4600" kern="1200" dirty="0"/>
        </a:p>
      </dsp:txBody>
      <dsp:txXfrm>
        <a:off x="4115253" y="959059"/>
        <a:ext cx="2953273" cy="2327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B714-8B3D-4DFC-BF61-F33088A28FF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D912-2700-4875-A3DD-F76937653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CA11-B8C4-4C09-AE9D-9F995FF28E7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36C6-D67F-431E-B4EF-ACAC8830E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CEB9-2A6D-4068-A835-1043107EF8D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E2F4-3590-49E3-8B94-4BD41A1FB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82CC-0B8A-4412-B923-B8FA3FF5241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B032-A34A-4E1F-96C4-29E72F26F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91BC-BE34-44E5-8716-5D84918E0F8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B9A5-7740-4429-A332-C8ED7B7C2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B67A-E988-4B54-A8CC-9280BAAA24A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D77B-3A3E-4D8F-A4CF-C04A8A94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D3E8-1FAD-47AE-82DA-9E3DB590D26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1E3D-576D-44C8-849A-0127B647A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F407-E29F-414C-8473-B5572D7ABA4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4B96-9E1E-4F77-B9D0-FEDA4780C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2EDD-6D5D-4EA2-8117-EEA54A17DB2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3BA3-C9D9-47B1-B93E-1121C572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A277-0434-4875-9364-5914CF6BB15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BBD5-F960-47FD-A49D-5BEAD28D6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C341-90A3-4402-804B-F3CB4F3A3F7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974F-E62C-4F4E-AED4-DFA6EB301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AE9CD-9717-4C43-BDC4-60AA982DA75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54543F-98B4-4AA9-99CE-AB777F653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10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3528" y="615245"/>
            <a:ext cx="8692426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Demi Cond" pitchFamily="34" charset="0"/>
              </a:rPr>
              <a:t>Производство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Demi Cond" pitchFamily="34" charset="0"/>
              </a:rPr>
              <a:t>Высокоэффективного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Demi Cond" pitchFamily="34" charset="0"/>
              </a:rPr>
              <a:t>экологически чистого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Demi Cond" pitchFamily="34" charset="0"/>
              </a:rPr>
              <a:t>природного стимулятора роста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8" y="6000768"/>
            <a:ext cx="8826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201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4 г.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6165749_420f0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000240"/>
            <a:ext cx="5214974" cy="39112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5000660" cy="37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87433" y="3643314"/>
            <a:ext cx="5156599" cy="305908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346060"/>
            <a:ext cx="8229600" cy="58261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+mn-lt"/>
                <a:ea typeface="+mj-ea"/>
                <a:cs typeface="+mj-cs"/>
              </a:rPr>
              <a:t>НЕОБХОДИМЫЕ ИНВЕСТИЦИИ</a:t>
            </a:r>
            <a:endParaRPr lang="ru-RU" sz="3000" dirty="0">
              <a:latin typeface="+mn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42910" y="1071547"/>
            <a:ext cx="8072494" cy="3357586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ИНВЕСТИЦИОНЫЕ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ЗАТРАТЫ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0,9 млн. €</a:t>
            </a:r>
          </a:p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Сроки запуска производства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   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10-12 мес. </a:t>
            </a:r>
          </a:p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Возврат инвестиций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24 мес. </a:t>
            </a:r>
          </a:p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Годовая прибыль предприятия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  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1.8 млн. €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ru-RU" sz="2000" b="1" dirty="0">
              <a:latin typeface="+mn-lt"/>
            </a:endParaRPr>
          </a:p>
          <a:p>
            <a:pPr>
              <a:defRPr/>
            </a:pP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1625" y="285750"/>
            <a:ext cx="64754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ОРГАНИЗАЦИОННАЯ СХЕМА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Этап 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I</a:t>
            </a:r>
            <a:r>
              <a:rPr lang="uk-UA" sz="3200" b="1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3200" dirty="0">
              <a:latin typeface="Calibri" pitchFamily="34" charset="0"/>
            </a:endParaRPr>
          </a:p>
          <a:p>
            <a:pPr eaLnBrk="0" hangingPunct="0"/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071538" y="1571612"/>
          <a:ext cx="721523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1625" y="185738"/>
            <a:ext cx="647541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ОРГАНИЗАЦИОННАЯ СХЕМА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Этап 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II</a:t>
            </a:r>
            <a:r>
              <a:rPr lang="uk-UA" sz="3200" b="1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3200" dirty="0">
              <a:latin typeface="Calibri" pitchFamily="34" charset="0"/>
            </a:endParaRPr>
          </a:p>
          <a:p>
            <a:pPr eaLnBrk="0" hangingPunct="0"/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071538" y="1571612"/>
          <a:ext cx="742955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1625" y="446088"/>
            <a:ext cx="64754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sz="3000" b="1" dirty="0">
                <a:latin typeface="Calibri" pitchFamily="34" charset="0"/>
                <a:cs typeface="Times New Roman" pitchFamily="18" charset="0"/>
              </a:rPr>
              <a:t>ПРЕДЛОЖЕНИЕ ДЛЯ ИНВЕСТОРА</a:t>
            </a:r>
            <a:endParaRPr lang="ru-RU" sz="3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57250" y="1643062"/>
            <a:ext cx="7715250" cy="41433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Необходимые инвестиции:		</a:t>
            </a:r>
            <a:r>
              <a:rPr lang="ru-RU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0,9 млн. </a:t>
            </a:r>
            <a:r>
              <a:rPr lang="ru-RU" sz="2400" b="1" dirty="0">
                <a:solidFill>
                  <a:schemeClr val="accent1"/>
                </a:solidFill>
                <a:latin typeface="+mn-lt"/>
              </a:rPr>
              <a:t>€</a:t>
            </a:r>
            <a:r>
              <a:rPr lang="ru-RU" sz="24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 </a:t>
            </a:r>
          </a:p>
          <a:p>
            <a:pPr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Срок возврата:   			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24 месяца  </a:t>
            </a:r>
            <a:endParaRPr lang="ru-RU" sz="24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latin typeface="Calibri" pitchFamily="34" charset="0"/>
            </a:endParaRPr>
          </a:p>
          <a:p>
            <a:pPr>
              <a:defRPr/>
            </a:pPr>
            <a:r>
              <a:rPr lang="ru-RU" sz="2400" b="1" dirty="0">
                <a:latin typeface="+mn-lt"/>
              </a:rPr>
              <a:t>Инвестиции будут потрачены на:</a:t>
            </a:r>
          </a:p>
          <a:p>
            <a:pPr>
              <a:defRPr/>
            </a:pPr>
            <a:endParaRPr lang="ru-RU" sz="12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>
                <a:latin typeface="+mn-lt"/>
              </a:rPr>
              <a:t>Строительство и оборудование завода	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latin typeface="+mn-lt"/>
              </a:rPr>
              <a:t>Обеспечение </a:t>
            </a:r>
            <a:r>
              <a:rPr lang="ru-RU" sz="2400" b="1" dirty="0">
                <a:latin typeface="+mn-lt"/>
              </a:rPr>
              <a:t>предприятия до запуска продукции</a:t>
            </a:r>
          </a:p>
          <a:p>
            <a:pPr>
              <a:defRPr/>
            </a:pPr>
            <a:endParaRPr lang="ru-RU" sz="1200" b="1" dirty="0">
              <a:latin typeface="+mn-lt"/>
            </a:endParaRPr>
          </a:p>
          <a:p>
            <a:pPr>
              <a:defRPr/>
            </a:pPr>
            <a:r>
              <a:rPr lang="ru-RU" sz="2400" b="1" dirty="0">
                <a:latin typeface="+mn-lt"/>
              </a:rPr>
              <a:t>Возможная продажа завода  		</a:t>
            </a:r>
            <a:r>
              <a:rPr lang="ru-RU" sz="2400" b="1" dirty="0" smtClean="0">
                <a:solidFill>
                  <a:schemeClr val="accent1"/>
                </a:solidFill>
                <a:latin typeface="+mn-lt"/>
              </a:rPr>
              <a:t>5.3 млн. </a:t>
            </a:r>
            <a:r>
              <a:rPr lang="ru-RU" sz="2400" b="1" dirty="0">
                <a:solidFill>
                  <a:schemeClr val="accent1"/>
                </a:solidFill>
                <a:latin typeface="+mn-lt"/>
              </a:rPr>
              <a:t>€ 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(50% от прибыли за </a:t>
            </a:r>
            <a:r>
              <a:rPr lang="ru-RU" sz="2400" b="1" dirty="0" smtClean="0">
                <a:latin typeface="+mn-lt"/>
              </a:rPr>
              <a:t>5 </a:t>
            </a:r>
            <a:r>
              <a:rPr lang="ru-RU" sz="2400" b="1" dirty="0">
                <a:latin typeface="+mn-lt"/>
              </a:rPr>
              <a:t>лет + инвестиции)</a:t>
            </a:r>
          </a:p>
          <a:p>
            <a:pPr>
              <a:defRPr/>
            </a:pPr>
            <a:endParaRPr lang="ru-RU" sz="1200" b="1" dirty="0">
              <a:latin typeface="+mn-lt"/>
            </a:endParaRPr>
          </a:p>
          <a:p>
            <a:pPr>
              <a:defRPr/>
            </a:pPr>
            <a:r>
              <a:rPr lang="ru-RU" sz="2400" b="1" dirty="0">
                <a:latin typeface="+mn-lt"/>
              </a:rPr>
              <a:t>Годовая </a:t>
            </a:r>
            <a:r>
              <a:rPr lang="ru-RU" sz="2400" b="1" dirty="0" smtClean="0">
                <a:latin typeface="+mn-lt"/>
              </a:rPr>
              <a:t>прибыль завода	 </a:t>
            </a:r>
            <a:r>
              <a:rPr lang="ru-RU" sz="2400" b="1" dirty="0">
                <a:latin typeface="+mn-lt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+mn-lt"/>
              </a:rPr>
              <a:t>1,8 млн. </a:t>
            </a:r>
            <a:r>
              <a:rPr lang="ru-RU" sz="2400" b="1" dirty="0">
                <a:solidFill>
                  <a:schemeClr val="accent1"/>
                </a:solidFill>
                <a:latin typeface="+mn-lt"/>
              </a:rPr>
              <a:t>€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214290"/>
            <a:ext cx="8030126" cy="64294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М.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Воевудский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- научный руководитель проекта,</a:t>
            </a:r>
          </a:p>
          <a:p>
            <a:pPr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к.х.н., доцент кафедры технологии органических веществ и фарм.</a:t>
            </a:r>
          </a:p>
          <a:p>
            <a:pPr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препаратов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ГВУЗ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«Украинский государственный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химико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технологический университет» </a:t>
            </a:r>
          </a:p>
          <a:p>
            <a:pPr>
              <a:defRPr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Владимир Васильев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– директор ООО «Молния»,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Технологическое сопровождение проекта </a:t>
            </a:r>
          </a:p>
          <a:p>
            <a:pPr>
              <a:defRPr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Фрэд Полянский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– главный научный специалист проекта</a:t>
            </a:r>
            <a:endParaRPr lang="ru-RU" sz="800" dirty="0" smtClean="0">
              <a:latin typeface="+mn-lt"/>
            </a:endParaRPr>
          </a:p>
          <a:p>
            <a:pPr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Владимир Присяжный 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генеральный директор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Аэрокосмического агентства «Магеллан»,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директор проекта</a:t>
            </a:r>
            <a:endParaRPr lang="ru-RU" sz="1700" dirty="0" smtClean="0">
              <a:latin typeface="+mn-lt"/>
            </a:endParaRPr>
          </a:p>
          <a:p>
            <a:pPr>
              <a:defRPr/>
            </a:pPr>
            <a:endParaRPr lang="ru-RU" sz="800" dirty="0" smtClean="0">
              <a:latin typeface="+mn-lt"/>
            </a:endParaRPr>
          </a:p>
          <a:p>
            <a:pPr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Олег Паук 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консультант отдела внешнеэкономической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стратегии и торговли Днепропетровского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областного совета.</a:t>
            </a:r>
          </a:p>
          <a:p>
            <a:pPr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Александр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Левенко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главный конструктор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Аэрокосмического агентства «Магеллан»,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международный эксперт.</a:t>
            </a:r>
          </a:p>
          <a:p>
            <a:pPr>
              <a:defRPr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Андрей Бочериков -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направления.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Маркетинг-директор.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Продвижение технологий. </a:t>
            </a:r>
          </a:p>
          <a:p>
            <a:pPr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Проекты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космические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услуги, фильтры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альтернативная энергетика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>
              <a:latin typeface="+mn-lt"/>
            </a:endParaRPr>
          </a:p>
          <a:p>
            <a:pPr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1157866" y="1628224"/>
            <a:ext cx="31904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uk-UA" sz="3000" b="1" dirty="0">
                <a:latin typeface="Calibri" pitchFamily="34" charset="0"/>
                <a:cs typeface="Times New Roman" pitchFamily="18" charset="0"/>
              </a:rPr>
              <a:t>НАША </a:t>
            </a:r>
            <a:r>
              <a:rPr lang="uk-UA" sz="3000" b="1" dirty="0" smtClean="0">
                <a:latin typeface="Calibri" pitchFamily="34" charset="0"/>
                <a:cs typeface="Times New Roman" pitchFamily="18" charset="0"/>
              </a:rPr>
              <a:t>КОМАНДА</a:t>
            </a:r>
            <a:endParaRPr lang="ru-RU" sz="3000" dirty="0"/>
          </a:p>
        </p:txBody>
      </p:sp>
      <p:pic>
        <p:nvPicPr>
          <p:cNvPr id="6" name="Рисунок 5" descr="F:\Космос\Левенко А.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4143380"/>
            <a:ext cx="910800" cy="10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ace_Avat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422" y="5214950"/>
            <a:ext cx="91185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014-05-20 12"/>
          <p:cNvPicPr/>
          <p:nvPr/>
        </p:nvPicPr>
        <p:blipFill>
          <a:blip r:embed="rId4" cstate="print">
            <a:lum bright="20000"/>
          </a:blip>
          <a:srcRect l="16197" t="19981" r="19060" b="22069"/>
          <a:stretch>
            <a:fillRect/>
          </a:stretch>
        </p:blipFill>
        <p:spPr bwMode="auto">
          <a:xfrm>
            <a:off x="7929586" y="3071810"/>
            <a:ext cx="9108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исяжны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000240"/>
            <a:ext cx="910800" cy="10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1071538" y="3000372"/>
            <a:ext cx="3214710" cy="114300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5875" algn="ctr">
            <a:solidFill>
              <a:srgbClr val="CC6600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lnSpc>
                <a:spcPts val="2500"/>
              </a:lnSpc>
              <a:defRPr/>
            </a:pPr>
            <a:r>
              <a:rPr lang="ru-RU" sz="2400" dirty="0" smtClean="0"/>
              <a:t>Создание плодородного слоя на бедных почвах </a:t>
            </a:r>
            <a:endParaRPr lang="ru-RU" sz="2400" dirty="0"/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928681" y="785794"/>
            <a:ext cx="7358095" cy="92869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5875" algn="ctr">
            <a:solidFill>
              <a:srgbClr val="009900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ru-RU" sz="2400" dirty="0" smtClean="0"/>
              <a:t>Строительство завода по переработке торфа и производству препарата «Вита-Флора»: </a:t>
            </a:r>
          </a:p>
          <a:p>
            <a:pPr algn="ctr">
              <a:lnSpc>
                <a:spcPct val="70000"/>
              </a:lnSpc>
              <a:defRPr/>
            </a:pPr>
            <a:endParaRPr lang="ru-RU" sz="1100" dirty="0"/>
          </a:p>
        </p:txBody>
      </p:sp>
      <p:sp>
        <p:nvSpPr>
          <p:cNvPr id="31" name="Скругленный прямоугольник 30"/>
          <p:cNvSpPr>
            <a:spLocks noChangeArrowheads="1"/>
          </p:cNvSpPr>
          <p:nvPr/>
        </p:nvSpPr>
        <p:spPr bwMode="auto">
          <a:xfrm>
            <a:off x="1142976" y="4429130"/>
            <a:ext cx="3143272" cy="107157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5875" algn="ctr">
            <a:solidFill>
              <a:srgbClr val="F93E0B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lnSpc>
                <a:spcPts val="2500"/>
              </a:lnSpc>
              <a:defRPr/>
            </a:pPr>
            <a:r>
              <a:rPr lang="ru-RU" sz="2400" dirty="0"/>
              <a:t>Природный </a:t>
            </a:r>
            <a:r>
              <a:rPr lang="ru-RU" sz="2400" dirty="0" err="1" smtClean="0"/>
              <a:t>имуномодулятор</a:t>
            </a:r>
            <a:r>
              <a:rPr lang="ru-RU" sz="2400" dirty="0" smtClean="0"/>
              <a:t> </a:t>
            </a:r>
            <a:r>
              <a:rPr lang="ru-RU" sz="2400" dirty="0"/>
              <a:t>животных 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857356" y="214290"/>
            <a:ext cx="4572032" cy="5714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000" b="1" dirty="0">
                <a:latin typeface="+mj-lt"/>
                <a:ea typeface="+mj-ea"/>
                <a:cs typeface="+mj-cs"/>
              </a:rPr>
              <a:t>ЦЕЛИ ПРОЕКТА </a:t>
            </a:r>
          </a:p>
        </p:txBody>
      </p:sp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1000100" y="1928802"/>
            <a:ext cx="6286543" cy="857256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5875" algn="ctr">
            <a:solidFill>
              <a:srgbClr val="009900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2400" dirty="0" smtClean="0"/>
              <a:t>Природный стимулятор растений </a:t>
            </a:r>
          </a:p>
        </p:txBody>
      </p:sp>
      <p:pic>
        <p:nvPicPr>
          <p:cNvPr id="37" name="Picture 4" descr="C:\Documents and Settings\Admin\Мои документы\Downloads\Завод С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3394"/>
            <a:ext cx="4071933" cy="26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3"/>
          </p:nvPr>
        </p:nvSpPr>
        <p:spPr>
          <a:xfrm>
            <a:off x="1714480" y="428604"/>
            <a:ext cx="6143668" cy="465137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3200" b="1" dirty="0" smtClean="0"/>
              <a:t>ПОТРЕБНОСТЬ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000100" y="1285860"/>
            <a:ext cx="4857784" cy="857256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5875" algn="ctr">
            <a:solidFill>
              <a:srgbClr val="80CC1A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rgbClr val="404040"/>
                </a:solidFill>
              </a:rPr>
              <a:t>Агропромышленность</a:t>
            </a:r>
            <a:r>
              <a:rPr lang="ru-RU" sz="2400" dirty="0" smtClean="0">
                <a:solidFill>
                  <a:srgbClr val="404040"/>
                </a:solidFill>
              </a:rPr>
              <a:t>:  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ru-RU" sz="2400" dirty="0" smtClean="0">
                <a:solidFill>
                  <a:srgbClr val="404040"/>
                </a:solidFill>
              </a:rPr>
              <a:t>«зеленое»</a:t>
            </a:r>
            <a:r>
              <a:rPr lang="en-US" sz="2400" dirty="0" smtClean="0">
                <a:solidFill>
                  <a:srgbClr val="404040"/>
                </a:solidFill>
              </a:rPr>
              <a:t> </a:t>
            </a:r>
            <a:r>
              <a:rPr lang="ru-RU" sz="2400" dirty="0">
                <a:solidFill>
                  <a:srgbClr val="404040"/>
                </a:solidFill>
              </a:rPr>
              <a:t>земледелие</a:t>
            </a:r>
          </a:p>
        </p:txBody>
      </p:sp>
      <p:sp>
        <p:nvSpPr>
          <p:cNvPr id="6" name="Скругленный прямоугольник 22"/>
          <p:cNvSpPr>
            <a:spLocks noChangeArrowheads="1"/>
          </p:cNvSpPr>
          <p:nvPr/>
        </p:nvSpPr>
        <p:spPr bwMode="auto">
          <a:xfrm>
            <a:off x="1071538" y="3281366"/>
            <a:ext cx="2813045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5875" algn="ctr">
            <a:solidFill>
              <a:srgbClr val="FF3399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404040"/>
                </a:solidFill>
              </a:rPr>
              <a:t>Животноводство</a:t>
            </a:r>
          </a:p>
        </p:txBody>
      </p:sp>
      <p:sp>
        <p:nvSpPr>
          <p:cNvPr id="7" name="Скругленный прямоугольник 22"/>
          <p:cNvSpPr>
            <a:spLocks noChangeArrowheads="1"/>
          </p:cNvSpPr>
          <p:nvPr/>
        </p:nvSpPr>
        <p:spPr bwMode="auto">
          <a:xfrm>
            <a:off x="1071538" y="4857760"/>
            <a:ext cx="2813045" cy="64294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5875" algn="ctr">
            <a:solidFill>
              <a:srgbClr val="FF3399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Рыба</a:t>
            </a:r>
            <a:endParaRPr lang="ru-RU" sz="2400" dirty="0">
              <a:solidFill>
                <a:srgbClr val="404040"/>
              </a:solidFill>
            </a:endParaRPr>
          </a:p>
        </p:txBody>
      </p:sp>
      <p:sp>
        <p:nvSpPr>
          <p:cNvPr id="8" name="Скругленный прямоугольник 22"/>
          <p:cNvSpPr>
            <a:spLocks noChangeArrowheads="1"/>
          </p:cNvSpPr>
          <p:nvPr/>
        </p:nvSpPr>
        <p:spPr bwMode="auto">
          <a:xfrm>
            <a:off x="1000100" y="2285992"/>
            <a:ext cx="4786346" cy="85725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5875" algn="ctr">
            <a:solidFill>
              <a:srgbClr val="CC6600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Восстановление и улучшение почв (в том числе песчаников)</a:t>
            </a:r>
            <a:endParaRPr lang="ru-RU" sz="2400" dirty="0">
              <a:solidFill>
                <a:srgbClr val="404040"/>
              </a:solidFill>
            </a:endParaRPr>
          </a:p>
        </p:txBody>
      </p:sp>
      <p:sp>
        <p:nvSpPr>
          <p:cNvPr id="9" name="Скругленный прямоугольник 22"/>
          <p:cNvSpPr>
            <a:spLocks noChangeArrowheads="1"/>
          </p:cNvSpPr>
          <p:nvPr/>
        </p:nvSpPr>
        <p:spPr bwMode="auto">
          <a:xfrm>
            <a:off x="1142976" y="5643578"/>
            <a:ext cx="2714644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5875" algn="ctr">
            <a:solidFill>
              <a:srgbClr val="FF3399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Косметика</a:t>
            </a:r>
            <a:endParaRPr lang="ru-RU" sz="2400" dirty="0">
              <a:solidFill>
                <a:srgbClr val="404040"/>
              </a:solidFill>
            </a:endParaRPr>
          </a:p>
        </p:txBody>
      </p:sp>
      <p:sp>
        <p:nvSpPr>
          <p:cNvPr id="10" name="Скругленный прямоугольник 22"/>
          <p:cNvSpPr>
            <a:spLocks noChangeArrowheads="1"/>
          </p:cNvSpPr>
          <p:nvPr/>
        </p:nvSpPr>
        <p:spPr bwMode="auto">
          <a:xfrm>
            <a:off x="1071538" y="4067184"/>
            <a:ext cx="2813045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5875" algn="ctr">
            <a:solidFill>
              <a:srgbClr val="FF3399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404040"/>
                </a:solidFill>
              </a:rPr>
              <a:t>Птицеводство</a:t>
            </a:r>
            <a:endParaRPr lang="ru-RU" sz="2400" dirty="0">
              <a:solidFill>
                <a:srgbClr val="404040"/>
              </a:solidFill>
            </a:endParaRPr>
          </a:p>
        </p:txBody>
      </p:sp>
      <p:pic>
        <p:nvPicPr>
          <p:cNvPr id="11" name="Содержимое 3" descr="!CIPLENO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429000"/>
            <a:ext cx="1302870" cy="16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Рисунок 3" descr="!Rib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4" y="4541813"/>
            <a:ext cx="2214576" cy="195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Содержимое 3" descr="!Zemlya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642918"/>
            <a:ext cx="2571768" cy="256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" descr="!KOSMET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143512"/>
            <a:ext cx="1223997" cy="1185855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" name="Содержимое 4" descr="!KOLOSOK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1946" y="2665434"/>
            <a:ext cx="1800252" cy="27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28794" y="214290"/>
            <a:ext cx="5214974" cy="857256"/>
          </a:xfrm>
          <a:prstGeom prst="rect">
            <a:avLst/>
          </a:prstGeom>
          <a:effectLst/>
        </p:spPr>
        <p:txBody>
          <a:bodyPr/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2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ПРОБЛЕМЫ</a:t>
            </a:r>
            <a:endParaRPr lang="ru-RU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000100" y="1000108"/>
            <a:ext cx="7358095" cy="214314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5875" algn="ctr">
            <a:solidFill>
              <a:srgbClr val="009900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457200" indent="-457200" algn="just">
              <a:lnSpc>
                <a:spcPct val="150000"/>
              </a:lnSpc>
              <a:buAutoNum type="arabicPeriod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Улучшить урожайность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Уменьшить использование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небезопасных удобрений</a:t>
            </a:r>
          </a:p>
          <a:p>
            <a:pPr algn="just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антибиотиков и гормонов в кормах животных</a:t>
            </a:r>
            <a:endParaRPr lang="ru-RU" sz="1100" dirty="0"/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857356" y="5967731"/>
            <a:ext cx="585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Экологически чистое производство</a:t>
            </a:r>
            <a:r>
              <a:rPr lang="ru-RU" sz="2400" dirty="0"/>
              <a:t>.</a:t>
            </a:r>
            <a:r>
              <a:rPr lang="en-US" sz="2400" dirty="0"/>
              <a:t>   </a:t>
            </a:r>
            <a:endParaRPr lang="uk-UA" sz="2400" dirty="0"/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805" y="3465311"/>
            <a:ext cx="3095757" cy="23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:\!Gumat\!!!GUMAT XAKIM\D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9711"/>
            <a:ext cx="7643866" cy="363386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786610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>РЕШЕНИЕ – гуминовые кислоты и соли из торфа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500" y="1785926"/>
            <a:ext cx="7858125" cy="2786072"/>
          </a:xfrm>
        </p:spPr>
        <p:txBody>
          <a:bodyPr>
            <a:normAutofit fontScale="92500" lnSpcReduction="10000"/>
          </a:bodyPr>
          <a:lstStyle/>
          <a:p>
            <a:pPr indent="358775" algn="just">
              <a:buFontTx/>
              <a:buChar char="-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Гуминовые кислоты - природные стимуляторы, чистые по отношению к живым организмам.</a:t>
            </a:r>
          </a:p>
          <a:p>
            <a:pPr indent="358775" algn="just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Производятся из: </a:t>
            </a:r>
          </a:p>
          <a:p>
            <a:pPr indent="358775" algn="just">
              <a:buFontTx/>
              <a:buChar char="-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торфа</a:t>
            </a:r>
          </a:p>
          <a:p>
            <a:pPr indent="358775" algn="just">
              <a:buFontTx/>
              <a:buChar char="-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бурого угля</a:t>
            </a:r>
          </a:p>
          <a:p>
            <a:pPr indent="358775" algn="just">
              <a:buFontTx/>
              <a:buChar char="-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сапропеля</a:t>
            </a:r>
          </a:p>
          <a:p>
            <a:pPr indent="358775" algn="just">
              <a:buFontTx/>
              <a:buChar char="-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черного и каменного угля </a:t>
            </a:r>
            <a:endParaRPr lang="ru-RU" sz="2000" dirty="0" smtClean="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71997"/>
            <a:ext cx="8143932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\\Microsof-76f337\igor\!!!GUMAT XAKIM\Тара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850" y="2660650"/>
            <a:ext cx="6540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\\Microsof-76f337\igor\!!!GUMAT XAKIM\Тара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163" y="2776538"/>
            <a:ext cx="7286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7596188" y="4149725"/>
            <a:ext cx="1393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Упаковка</a:t>
            </a:r>
            <a:r>
              <a:rPr lang="ru-RU" sz="1400" b="1" dirty="0"/>
              <a:t> 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sz="quarter" idx="13"/>
          </p:nvPr>
        </p:nvSpPr>
        <p:spPr>
          <a:xfrm>
            <a:off x="1741468" y="560371"/>
            <a:ext cx="6143668" cy="465137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3200" b="1" dirty="0" smtClean="0"/>
              <a:t>Технология производства</a:t>
            </a:r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79388" y="4076700"/>
            <a:ext cx="1963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Измельчение </a:t>
            </a:r>
          </a:p>
          <a:p>
            <a:r>
              <a:rPr lang="ru-RU" sz="2000" b="1" dirty="0" smtClean="0"/>
              <a:t>сырья</a:t>
            </a:r>
            <a:endParaRPr lang="ru-RU" sz="2000" dirty="0"/>
          </a:p>
        </p:txBody>
      </p:sp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2071670" y="4076700"/>
            <a:ext cx="16111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cs typeface="Arial" charset="0"/>
              </a:rPr>
              <a:t>Активация </a:t>
            </a:r>
          </a:p>
          <a:p>
            <a:r>
              <a:rPr lang="ru-RU" sz="2000" b="1" dirty="0">
                <a:cs typeface="Arial" charset="0"/>
              </a:rPr>
              <a:t>гуминовых</a:t>
            </a:r>
          </a:p>
          <a:p>
            <a:r>
              <a:rPr lang="ru-RU" sz="2000" b="1" dirty="0">
                <a:cs typeface="Arial" charset="0"/>
              </a:rPr>
              <a:t> веществ</a:t>
            </a:r>
          </a:p>
        </p:txBody>
      </p:sp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3857620" y="4076700"/>
            <a:ext cx="16478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Arial" charset="0"/>
              </a:rPr>
              <a:t>Экстракция</a:t>
            </a:r>
            <a:endParaRPr lang="ru-RU" sz="1400" b="1" dirty="0">
              <a:cs typeface="Arial" charset="0"/>
            </a:endParaRPr>
          </a:p>
        </p:txBody>
      </p:sp>
      <p:sp>
        <p:nvSpPr>
          <p:cNvPr id="18440" name="Прямоугольник 6"/>
          <p:cNvSpPr>
            <a:spLocks noChangeArrowheads="1"/>
          </p:cNvSpPr>
          <p:nvPr/>
        </p:nvSpPr>
        <p:spPr bwMode="auto">
          <a:xfrm>
            <a:off x="5643570" y="4149725"/>
            <a:ext cx="1847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Фильтрация</a:t>
            </a:r>
          </a:p>
          <a:p>
            <a:r>
              <a:rPr lang="ru-RU" sz="2000" b="1" dirty="0"/>
              <a:t> раствора</a:t>
            </a:r>
            <a:endParaRPr lang="ru-RU" sz="2000" b="1" dirty="0">
              <a:latin typeface="Trebuchet MS" pitchFamily="34" charset="0"/>
            </a:endParaRPr>
          </a:p>
        </p:txBody>
      </p:sp>
      <p:pic>
        <p:nvPicPr>
          <p:cNvPr id="18441" name="Picture 18" descr="!DROBILKA_5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16113"/>
            <a:ext cx="15382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9" descr="!REACTOR-5B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22764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0" descr="!REACTOR-41B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205038"/>
            <a:ext cx="18383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1" descr="!Фильтр22B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989138"/>
            <a:ext cx="16605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2" descr="!СтрелкаB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2997200"/>
            <a:ext cx="936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3" descr="!СтрелкаB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2997200"/>
            <a:ext cx="936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4" descr="!СтрелкаB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2997200"/>
            <a:ext cx="936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5" descr="!СтрелкаB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997200"/>
            <a:ext cx="936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643866" cy="92869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>Конечный продукт</a:t>
            </a:r>
            <a:endParaRPr lang="ru-RU" sz="3200" dirty="0"/>
          </a:p>
        </p:txBody>
      </p:sp>
      <p:pic>
        <p:nvPicPr>
          <p:cNvPr id="4" name="Рисунок 3" descr="7 Концентра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00438"/>
            <a:ext cx="3000396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2912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9460" name="Содержимое 5"/>
          <p:cNvSpPr>
            <a:spLocks noGrp="1"/>
          </p:cNvSpPr>
          <p:nvPr>
            <p:ph sz="quarter" idx="13"/>
          </p:nvPr>
        </p:nvSpPr>
        <p:spPr>
          <a:xfrm>
            <a:off x="500034" y="1643050"/>
            <a:ext cx="4929222" cy="3571900"/>
          </a:xfrm>
        </p:spPr>
        <p:txBody>
          <a:bodyPr/>
          <a:lstStyle/>
          <a:p>
            <a:pPr indent="358775" algn="just" eaLnBrk="1" hangingPunct="1">
              <a:buFont typeface="Georgia" pitchFamily="18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Раствор черного или темно-коричневого цвета </a:t>
            </a:r>
          </a:p>
          <a:p>
            <a:pPr indent="358775" algn="just" eaLnBrk="1" hangingPunct="1">
              <a:buFont typeface="Georgia" pitchFamily="18" charset="0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358775" algn="just" eaLnBrk="1" hangingPunct="1">
              <a:buFont typeface="Georgia" pitchFamily="18" charset="0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358775" algn="just" eaLnBrk="1" hangingPunct="1">
              <a:buFont typeface="Georgia" pitchFamily="18" charset="0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358775" algn="just" eaLnBrk="1" hangingPunct="1">
              <a:buFont typeface="Georgia" pitchFamily="18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2. Порошок черного цвета</a:t>
            </a:r>
            <a:r>
              <a:rPr lang="ru-RU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1071538" y="1000108"/>
            <a:ext cx="7215238" cy="92869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5875" algn="ctr">
            <a:solidFill>
              <a:srgbClr val="80CC1A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Агропром.: «зеленое»</a:t>
            </a:r>
            <a:r>
              <a:rPr lang="en-US" sz="2400" dirty="0" smtClean="0"/>
              <a:t> </a:t>
            </a:r>
            <a:r>
              <a:rPr lang="ru-RU" sz="2400" dirty="0" smtClean="0"/>
              <a:t>земледелие</a:t>
            </a:r>
          </a:p>
          <a:p>
            <a:pPr algn="ctr">
              <a:defRPr/>
            </a:pPr>
            <a:r>
              <a:rPr lang="ru-RU" sz="2400" dirty="0" smtClean="0"/>
              <a:t>2-3 обработки (400 г./гектар)</a:t>
            </a:r>
            <a:endParaRPr lang="ru-RU" sz="2400" dirty="0"/>
          </a:p>
        </p:txBody>
      </p:sp>
      <p:sp>
        <p:nvSpPr>
          <p:cNvPr id="3" name="Скругленный прямоугольник 22"/>
          <p:cNvSpPr>
            <a:spLocks noChangeArrowheads="1"/>
          </p:cNvSpPr>
          <p:nvPr/>
        </p:nvSpPr>
        <p:spPr bwMode="auto">
          <a:xfrm>
            <a:off x="1071538" y="2138358"/>
            <a:ext cx="3500462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algn="ctr">
            <a:solidFill>
              <a:srgbClr val="80CC1A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Пшеница – прирост 22%</a:t>
            </a:r>
            <a:endParaRPr lang="ru-RU" sz="2000" dirty="0"/>
          </a:p>
        </p:txBody>
      </p:sp>
      <p:sp>
        <p:nvSpPr>
          <p:cNvPr id="6" name="Скругленный прямоугольник 22"/>
          <p:cNvSpPr>
            <a:spLocks noChangeArrowheads="1"/>
          </p:cNvSpPr>
          <p:nvPr/>
        </p:nvSpPr>
        <p:spPr bwMode="auto">
          <a:xfrm>
            <a:off x="1142976" y="4643446"/>
            <a:ext cx="7072362" cy="150019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algn="ctr">
            <a:solidFill>
              <a:srgbClr val="FF3399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Животноводство</a:t>
            </a: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(при полном или частичном исключении антибиотиков)</a:t>
            </a: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 Птицеводство – 10-15 %</a:t>
            </a: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Рыба – 10-30%</a:t>
            </a:r>
            <a:endParaRPr lang="ru-RU" sz="20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22"/>
          <p:cNvSpPr>
            <a:spLocks noChangeArrowheads="1"/>
          </p:cNvSpPr>
          <p:nvPr/>
        </p:nvSpPr>
        <p:spPr bwMode="auto">
          <a:xfrm>
            <a:off x="1142976" y="3779845"/>
            <a:ext cx="4429156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5875" algn="ctr">
            <a:solidFill>
              <a:srgbClr val="FF3399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Рис – 30%</a:t>
            </a:r>
            <a:endParaRPr lang="ru-RU" sz="2000" dirty="0"/>
          </a:p>
        </p:txBody>
      </p:sp>
      <p:sp>
        <p:nvSpPr>
          <p:cNvPr id="9" name="Скругленный прямоугольник 22"/>
          <p:cNvSpPr>
            <a:spLocks noChangeArrowheads="1"/>
          </p:cNvSpPr>
          <p:nvPr/>
        </p:nvSpPr>
        <p:spPr bwMode="auto">
          <a:xfrm>
            <a:off x="1071538" y="2922589"/>
            <a:ext cx="3786214" cy="720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5875" algn="ctr">
            <a:solidFill>
              <a:srgbClr val="CC6600"/>
            </a:solidFill>
            <a:round/>
            <a:headEnd/>
            <a:tailEnd/>
          </a:ln>
          <a:effectLst>
            <a:outerShdw sy="50000" kx="2453608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Подсолнечник – 24%</a:t>
            </a:r>
            <a:endParaRPr lang="ru-RU" sz="20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286544" cy="92867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3200" dirty="0" smtClean="0"/>
              <a:t>Эффект применения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571472" y="428604"/>
            <a:ext cx="822960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000" b="1" dirty="0">
                <a:latin typeface="+mj-lt"/>
                <a:ea typeface="+mj-ea"/>
                <a:cs typeface="+mj-cs"/>
              </a:rPr>
              <a:t>ЧТО 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СДЕЛАНО </a:t>
            </a:r>
          </a:p>
          <a:p>
            <a:pPr algn="ctr">
              <a:defRPr/>
            </a:pPr>
            <a:r>
              <a:rPr lang="ru-RU" sz="2800" dirty="0" smtClean="0"/>
              <a:t>Опыт применения</a:t>
            </a:r>
            <a:endParaRPr lang="ru-RU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71472" y="1571625"/>
            <a:ext cx="8229600" cy="49292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Создан работоспособный образец.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Испытано предприятием «Молния» в Николаевская обл., Украина 2013г.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ТУ У 2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.1-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85306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9-001:201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4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«КОМПЛЕКСНОЕ ОРГАНО-МИНЕРАЛЬНОЕ УДОБРЕНИЕ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ОСНОВЕ СОЛЕЙ ГУМИНОВ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 КИСЛОТ» </a:t>
            </a:r>
          </a:p>
          <a:p>
            <a:pPr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Лабораторные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показатели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подписаны: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Гл. агроном ИП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Лидиевское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ООО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Нибулон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Филимонов В.В.</a:t>
            </a:r>
          </a:p>
          <a:p>
            <a:pPr marL="457200" indent="-457200">
              <a:buAutoNum type="arabicPeriod"/>
              <a:defRPr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К.Х.Н. Доцент кафедры технологии органических веществ и фарм.препаратов ГВУЗ «Украинский государственный химико-технологический университет»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Воевудский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М.В.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3695</TotalTime>
  <Words>397</Words>
  <Application>Microsoft Office PowerPoint</Application>
  <PresentationFormat>Экран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РЕШЕНИЕ – гуминовые кислоты и соли из торфа</vt:lpstr>
      <vt:lpstr>Слайд 6</vt:lpstr>
      <vt:lpstr>Конечный продукт</vt:lpstr>
      <vt:lpstr>Эффект применения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Astakhina</dc:creator>
  <cp:lastModifiedBy>Tatyana</cp:lastModifiedBy>
  <cp:revision>329</cp:revision>
  <dcterms:created xsi:type="dcterms:W3CDTF">2013-01-02T16:53:21Z</dcterms:created>
  <dcterms:modified xsi:type="dcterms:W3CDTF">2014-12-14T14:59:42Z</dcterms:modified>
</cp:coreProperties>
</file>